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0" r:id="rId1"/>
  </p:sldMasterIdLst>
  <p:notesMasterIdLst>
    <p:notesMasterId r:id="rId23"/>
  </p:notesMasterIdLst>
  <p:sldIdLst>
    <p:sldId id="256" r:id="rId2"/>
    <p:sldId id="257" r:id="rId3"/>
    <p:sldId id="318" r:id="rId4"/>
    <p:sldId id="258" r:id="rId5"/>
    <p:sldId id="317" r:id="rId6"/>
    <p:sldId id="323" r:id="rId7"/>
    <p:sldId id="271" r:id="rId8"/>
    <p:sldId id="264" r:id="rId9"/>
    <p:sldId id="265" r:id="rId10"/>
    <p:sldId id="316" r:id="rId11"/>
    <p:sldId id="278" r:id="rId12"/>
    <p:sldId id="301" r:id="rId13"/>
    <p:sldId id="309" r:id="rId14"/>
    <p:sldId id="310" r:id="rId15"/>
    <p:sldId id="275" r:id="rId16"/>
    <p:sldId id="274" r:id="rId17"/>
    <p:sldId id="327" r:id="rId18"/>
    <p:sldId id="325" r:id="rId19"/>
    <p:sldId id="326" r:id="rId20"/>
    <p:sldId id="328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/>
    <p:restoredTop sz="90204"/>
  </p:normalViewPr>
  <p:slideViewPr>
    <p:cSldViewPr snapToGrid="0">
      <p:cViewPr varScale="1">
        <p:scale>
          <a:sx n="129" d="100"/>
          <a:sy n="129" d="100"/>
        </p:scale>
        <p:origin x="216" y="1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30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98" name="Google Shape;29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0391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a01c4cc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4a01c4cc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54a01c4cc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912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533cdf96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533cdf96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5533cdf968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35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Remote sensing, volcanos, earthquakes, </a:t>
            </a:r>
            <a:r>
              <a:rPr lang="en-US" dirty="0" err="1"/>
              <a:t>etc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we doing this?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slide shows many, but not all, of the activities and tools that SAS supports for the Bureau.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also provide tools, workflows, best practices, and expertise to USGS scientists to ensure their data is accessible, documented, repeatable, and reusable. </a:t>
            </a:r>
            <a:endParaRPr dirty="0"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</a:t>
            </a:r>
            <a:r>
              <a:rPr lang="en-US" dirty="0"/>
              <a:t> led the development and publication of </a:t>
            </a:r>
            <a:r>
              <a:rPr lang="en-US" b="1" dirty="0"/>
              <a:t>4 new policies for USGS around data management</a:t>
            </a:r>
            <a:r>
              <a:rPr lang="en-US" dirty="0"/>
              <a:t>. These policies </a:t>
            </a:r>
            <a:r>
              <a:rPr lang="en-US" u="sng" dirty="0"/>
              <a:t>support the broader goals of OSTP and OMB open data in Federal government </a:t>
            </a:r>
            <a:r>
              <a:rPr lang="en-US" dirty="0"/>
              <a:t>initiated by the current administration, and support the fundamental reasons for performing data management in science, which include support for data integrity, accessibility, understanding and, ultimately, reuse.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huge portion of this work (Science Data Lifecycle Model, Data Management Website, policies) is accomplished by leveraging the USGS community as well as outside partnerships. We facilitate and lead the </a:t>
            </a: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for Data Integration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accomplish our goals – this community has over 900 members.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CDI won the 2015 Excellence in Government Award from </a:t>
            </a:r>
            <a:r>
              <a:rPr lang="en-US" dirty="0"/>
              <a:t>the American Council for Technology and Industry Advisory Council (ACT-IAC).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44" name="Google Shape;4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Studies such</a:t>
            </a:r>
            <a:r>
              <a:rPr lang="en-US" baseline="0" dirty="0"/>
              <a:t> as this one </a:t>
            </a:r>
            <a:r>
              <a:rPr lang="en-US" dirty="0"/>
              <a:t>have</a:t>
            </a:r>
            <a:r>
              <a:rPr lang="en-US" baseline="0" dirty="0"/>
              <a:t> shown that there is a rapid decline in our ability to access original data as time progresses. The further we get from the time of publication, the harder it is to access the data. </a:t>
            </a:r>
            <a:endParaRPr lang="en-US" sz="1200" dirty="0"/>
          </a:p>
          <a:p>
            <a:endParaRPr lang="en-US" baseline="0" dirty="0"/>
          </a:p>
          <a:p>
            <a:r>
              <a:rPr lang="en-US" baseline="0" dirty="0"/>
              <a:t>Article Source:</a:t>
            </a:r>
          </a:p>
          <a:p>
            <a:r>
              <a:rPr lang="en-US" dirty="0"/>
              <a:t>http://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/S0960982213014000</a:t>
            </a:r>
          </a:p>
          <a:p>
            <a:r>
              <a:rPr lang="en-US" dirty="0"/>
              <a:t>Photo Source: </a:t>
            </a:r>
          </a:p>
          <a:p>
            <a:r>
              <a:rPr lang="en-US" dirty="0"/>
              <a:t>EROS Data Center, USGS</a:t>
            </a:r>
            <a:r>
              <a:rPr lang="en-US" baseline="0" dirty="0"/>
              <a:t> Archivist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649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43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10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C3">
            <a:alpha val="49803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presentation_cover_temp_16_9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943818"/>
            <a:ext cx="8229600" cy="451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800"/>
            </a:pP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USGS and DataCite: Using DOIs to Assess Science Impact</a:t>
            </a:r>
            <a:br>
              <a:rPr lang="en-US" dirty="0"/>
            </a:br>
            <a:br>
              <a:rPr lang="en-US" sz="2800" b="1" dirty="0"/>
            </a:br>
            <a:br>
              <a:rPr lang="en-US" sz="3600" dirty="0"/>
            </a:br>
            <a:r>
              <a:rPr lang="en-US" sz="1600" dirty="0"/>
              <a:t>Viv Hutchison</a:t>
            </a:r>
            <a:br>
              <a:rPr lang="en-US" sz="1600" dirty="0"/>
            </a:br>
            <a:r>
              <a:rPr lang="en-US" sz="1600" dirty="0"/>
              <a:t>US Geological Survey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June, 2019</a:t>
            </a:r>
            <a:br>
              <a:rPr lang="en-US" dirty="0"/>
            </a:br>
            <a:endParaRPr dirty="0"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798" y="3711824"/>
            <a:ext cx="1651113" cy="126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2057400" y="205979"/>
            <a:ext cx="7086600" cy="88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Many Repositories, all USGS data </a:t>
            </a:r>
            <a:endParaRPr dirty="0"/>
          </a:p>
        </p:txBody>
      </p:sp>
      <p:sp>
        <p:nvSpPr>
          <p:cNvPr id="118" name="Google Shape;118;p9"/>
          <p:cNvSpPr txBox="1">
            <a:spLocks noGrp="1"/>
          </p:cNvSpPr>
          <p:nvPr>
            <p:ph type="body" idx="1"/>
          </p:nvPr>
        </p:nvSpPr>
        <p:spPr>
          <a:xfrm>
            <a:off x="212839" y="1017276"/>
            <a:ext cx="2158547" cy="3101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/>
              <a:t>USGS has multiple science data stores, repositories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dirty="0"/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dirty="0"/>
              <a:t>DOIs help to connect the resources together</a:t>
            </a:r>
            <a:endParaRPr sz="1600" dirty="0"/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43112E-1A73-5641-BDDC-ED675AA04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88" y="1586893"/>
            <a:ext cx="3180506" cy="21556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376C5B-5334-A142-B365-C7FBB37F1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51" y="2511339"/>
            <a:ext cx="2456210" cy="1637400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24A565-F5B9-2345-A9DE-BE703F3D0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345" y="2913668"/>
            <a:ext cx="2987114" cy="211645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620B65-867C-B041-8C0E-32D7A68F9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193" y="952427"/>
            <a:ext cx="2804731" cy="18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"/>
          <p:cNvSpPr txBox="1"/>
          <p:nvPr/>
        </p:nvSpPr>
        <p:spPr>
          <a:xfrm>
            <a:off x="127002" y="734081"/>
            <a:ext cx="1919156" cy="367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creation of an DataCite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USGS datasets only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DOIs are used in citation and are included in metadata records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DOIs can be reserved and published </a:t>
            </a:r>
            <a:endParaRPr dirty="0"/>
          </a:p>
        </p:txBody>
      </p:sp>
      <p:pic>
        <p:nvPicPr>
          <p:cNvPr id="340" name="Google Shape;340;p26" descr="A screenshot of a social media post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158" y="946435"/>
            <a:ext cx="6158042" cy="40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 txBox="1"/>
          <p:nvPr/>
        </p:nvSpPr>
        <p:spPr>
          <a:xfrm>
            <a:off x="1961005" y="137245"/>
            <a:ext cx="7086600" cy="68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USGS Digital Object Identifier (DOI) Tool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D780DA-169E-3C42-A9E9-E19B97EF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01" y="4750880"/>
            <a:ext cx="825360" cy="307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D2BA86-96B9-0A43-91A6-BA06F7D3B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4" y="811424"/>
            <a:ext cx="8732825" cy="4246707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B66F14A8-206D-1D41-B126-FA50804CA430}"/>
              </a:ext>
            </a:extLst>
          </p:cNvPr>
          <p:cNvSpPr/>
          <p:nvPr/>
        </p:nvSpPr>
        <p:spPr>
          <a:xfrm>
            <a:off x="7331318" y="148005"/>
            <a:ext cx="1706308" cy="662043"/>
          </a:xfrm>
          <a:prstGeom prst="wedgeEllipseCallout">
            <a:avLst>
              <a:gd name="adj1" fmla="val -42544"/>
              <a:gd name="adj2" fmla="val 115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See status at a glance</a:t>
            </a:r>
          </a:p>
        </p:txBody>
      </p:sp>
    </p:spTree>
    <p:extLst>
      <p:ext uri="{BB962C8B-B14F-4D97-AF65-F5344CB8AC3E}">
        <p14:creationId xmlns:p14="http://schemas.microsoft.com/office/powerpoint/2010/main" val="364650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A9F5C-4C54-F34A-8FC2-63B68B2B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025" y="500292"/>
            <a:ext cx="4000500" cy="857250"/>
          </a:xfrm>
        </p:spPr>
        <p:txBody>
          <a:bodyPr/>
          <a:lstStyle/>
          <a:p>
            <a:r>
              <a:rPr lang="en-US" sz="3600" dirty="0"/>
              <a:t>Dashboard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DEFC4-F7D9-B24F-8E29-CDB70C10E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33" y="1386351"/>
            <a:ext cx="6755610" cy="3642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8270B-E050-5B40-A57C-BE11E731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01" y="4750880"/>
            <a:ext cx="825360" cy="30725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CD4837C6-79FB-0E47-A22E-537C8B1D5266}"/>
              </a:ext>
            </a:extLst>
          </p:cNvPr>
          <p:cNvSpPr/>
          <p:nvPr/>
        </p:nvSpPr>
        <p:spPr>
          <a:xfrm>
            <a:off x="7303622" y="1386351"/>
            <a:ext cx="1545941" cy="911080"/>
          </a:xfrm>
          <a:prstGeom prst="wedgeEllipseCallout">
            <a:avLst>
              <a:gd name="adj1" fmla="val -83528"/>
              <a:gd name="adj2" fmla="val 48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Status of Location URL link check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DA181E5D-4150-0B4C-9E60-5797832C13A5}"/>
              </a:ext>
            </a:extLst>
          </p:cNvPr>
          <p:cNvSpPr/>
          <p:nvPr/>
        </p:nvSpPr>
        <p:spPr>
          <a:xfrm>
            <a:off x="4879238" y="411869"/>
            <a:ext cx="2314837" cy="843184"/>
          </a:xfrm>
          <a:prstGeom prst="wedgeEllipseCallout">
            <a:avLst>
              <a:gd name="adj1" fmla="val -100623"/>
              <a:gd name="adj2" fmla="val 379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This unpublished DOI can be deleted if no longer needed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018614C1-8D42-4C4F-A018-55D7EE8C48A8}"/>
              </a:ext>
            </a:extLst>
          </p:cNvPr>
          <p:cNvSpPr/>
          <p:nvPr/>
        </p:nvSpPr>
        <p:spPr>
          <a:xfrm>
            <a:off x="6754165" y="3525391"/>
            <a:ext cx="1975103" cy="1157127"/>
          </a:xfrm>
          <a:prstGeom prst="wedgeEllipseCallout">
            <a:avLst>
              <a:gd name="adj1" fmla="val -183073"/>
              <a:gd name="adj2" fmla="val 98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Copy and paste your DOI URL quickly without needing to open the full record </a:t>
            </a:r>
          </a:p>
        </p:txBody>
      </p:sp>
    </p:spTree>
    <p:extLst>
      <p:ext uri="{BB962C8B-B14F-4D97-AF65-F5344CB8AC3E}">
        <p14:creationId xmlns:p14="http://schemas.microsoft.com/office/powerpoint/2010/main" val="94011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47D0-690C-5A47-A205-DFFDBAF8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E92F6-52F6-F948-A6D4-EB02B618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1" y="4750880"/>
            <a:ext cx="825360" cy="307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FE8EF7-907A-7B40-8A94-2EACA9EF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8" y="948416"/>
            <a:ext cx="7143293" cy="33450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EA9B1E-F427-F24E-A2AA-17C0E670E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68" y="2721611"/>
            <a:ext cx="3049745" cy="229021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1C53FA0C-CADE-2745-88DB-FF573718A494}"/>
              </a:ext>
            </a:extLst>
          </p:cNvPr>
          <p:cNvSpPr/>
          <p:nvPr/>
        </p:nvSpPr>
        <p:spPr>
          <a:xfrm>
            <a:off x="5437023" y="2721612"/>
            <a:ext cx="202997" cy="13131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47806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3" descr="Screen Shot 2016-05-23 at 10.33.5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6878" y="993226"/>
            <a:ext cx="2888790" cy="21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3"/>
          <p:cNvSpPr txBox="1"/>
          <p:nvPr/>
        </p:nvSpPr>
        <p:spPr>
          <a:xfrm>
            <a:off x="2313113" y="3123099"/>
            <a:ext cx="2125464" cy="42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data.usgs.gov</a:t>
            </a:r>
            <a:endParaRPr sz="1800" i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1740756" y="205109"/>
            <a:ext cx="714281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USGS Science Data Catalog</a:t>
            </a:r>
          </a:p>
          <a:p>
            <a:pPr lvl="0" algn="ctr">
              <a:buClr>
                <a:schemeClr val="dk1"/>
              </a:buClr>
              <a:buSzPts val="3600"/>
            </a:pP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of 3 applications</a:t>
            </a:r>
            <a:endParaRPr sz="1100" i="1" dirty="0"/>
          </a:p>
        </p:txBody>
      </p:sp>
      <p:sp>
        <p:nvSpPr>
          <p:cNvPr id="319" name="Google Shape;319;p23"/>
          <p:cNvSpPr txBox="1"/>
          <p:nvPr/>
        </p:nvSpPr>
        <p:spPr>
          <a:xfrm>
            <a:off x="74844" y="1171366"/>
            <a:ext cx="2063142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Catalog of all metadata records describing data released by USGS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 capability to OMB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Serves metadata to Department of Interior</a:t>
            </a:r>
            <a:endParaRPr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84EF50-521B-F445-8CB9-A13F78B33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470" y="1387257"/>
            <a:ext cx="4244966" cy="35482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214" y="1269114"/>
            <a:ext cx="4259181" cy="3794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2"/>
          <p:cNvGrpSpPr/>
          <p:nvPr/>
        </p:nvGrpSpPr>
        <p:grpSpPr>
          <a:xfrm rot="12406553">
            <a:off x="4335715" y="4336839"/>
            <a:ext cx="1506996" cy="689107"/>
            <a:chOff x="5299616" y="5167198"/>
            <a:chExt cx="3262634" cy="1371157"/>
          </a:xfrm>
        </p:grpSpPr>
        <p:sp>
          <p:nvSpPr>
            <p:cNvPr id="302" name="Google Shape;302;p22"/>
            <p:cNvSpPr/>
            <p:nvPr/>
          </p:nvSpPr>
          <p:spPr>
            <a:xfrm rot="9991569">
              <a:off x="5644425" y="5495836"/>
              <a:ext cx="2889726" cy="582544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2"/>
            <p:cNvSpPr txBox="1"/>
            <p:nvPr/>
          </p:nvSpPr>
          <p:spPr>
            <a:xfrm rot="9953231">
              <a:off x="5335497" y="5621912"/>
              <a:ext cx="2569703" cy="612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Metadata</a:t>
              </a:r>
              <a:endParaRPr dirty="0"/>
            </a:p>
          </p:txBody>
        </p:sp>
      </p:grpSp>
      <p:grpSp>
        <p:nvGrpSpPr>
          <p:cNvPr id="304" name="Google Shape;304;p22"/>
          <p:cNvGrpSpPr/>
          <p:nvPr/>
        </p:nvGrpSpPr>
        <p:grpSpPr>
          <a:xfrm rot="-1117045">
            <a:off x="6593192" y="3705298"/>
            <a:ext cx="1278865" cy="745053"/>
            <a:chOff x="5518309" y="5618180"/>
            <a:chExt cx="2945924" cy="1239821"/>
          </a:xfrm>
        </p:grpSpPr>
        <p:sp>
          <p:nvSpPr>
            <p:cNvPr id="305" name="Google Shape;305;p22"/>
            <p:cNvSpPr/>
            <p:nvPr/>
          </p:nvSpPr>
          <p:spPr>
            <a:xfrm rot="9991569">
              <a:off x="5546408" y="5946818"/>
              <a:ext cx="2889726" cy="582544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2"/>
            <p:cNvSpPr txBox="1"/>
            <p:nvPr/>
          </p:nvSpPr>
          <p:spPr>
            <a:xfrm rot="-817758">
              <a:off x="6029061" y="6032214"/>
              <a:ext cx="1493528" cy="512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22"/>
          <p:cNvGrpSpPr/>
          <p:nvPr/>
        </p:nvGrpSpPr>
        <p:grpSpPr>
          <a:xfrm rot="20217781">
            <a:off x="6849011" y="1471850"/>
            <a:ext cx="1617782" cy="713753"/>
            <a:chOff x="6115058" y="5152744"/>
            <a:chExt cx="2945924" cy="1239821"/>
          </a:xfrm>
        </p:grpSpPr>
        <p:sp>
          <p:nvSpPr>
            <p:cNvPr id="308" name="Google Shape;308;p22"/>
            <p:cNvSpPr/>
            <p:nvPr/>
          </p:nvSpPr>
          <p:spPr>
            <a:xfrm rot="9991569">
              <a:off x="6143157" y="5481382"/>
              <a:ext cx="2889726" cy="582544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2"/>
            <p:cNvSpPr txBox="1"/>
            <p:nvPr/>
          </p:nvSpPr>
          <p:spPr>
            <a:xfrm rot="-817758">
              <a:off x="6461580" y="5476317"/>
              <a:ext cx="2513682" cy="534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Citation</a:t>
              </a:r>
              <a:endParaRPr dirty="0"/>
            </a:p>
          </p:txBody>
        </p:sp>
      </p:grpSp>
      <p:sp>
        <p:nvSpPr>
          <p:cNvPr id="310" name="Google Shape;310;p22"/>
          <p:cNvSpPr txBox="1">
            <a:spLocks noGrp="1"/>
          </p:cNvSpPr>
          <p:nvPr>
            <p:ph type="title"/>
          </p:nvPr>
        </p:nvSpPr>
        <p:spPr>
          <a:xfrm>
            <a:off x="162605" y="1061486"/>
            <a:ext cx="2071712" cy="259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dirty="0"/>
              <a:t>USGS </a:t>
            </a:r>
            <a:r>
              <a:rPr lang="en-US" sz="1600" dirty="0" err="1"/>
              <a:t>ScienceBase</a:t>
            </a:r>
            <a:r>
              <a:rPr lang="en-US" sz="1600" dirty="0"/>
              <a:t> Trusted Digital Repository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Note the data, metadata, citation, DataCite digital object identifier…</a:t>
            </a:r>
            <a:br>
              <a:rPr lang="en-US" sz="1800" dirty="0"/>
            </a:br>
            <a:br>
              <a:rPr lang="en-US" sz="1800" dirty="0"/>
            </a:br>
            <a:endParaRPr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6EC05-2350-7344-A12D-B682770B6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81" y="978624"/>
            <a:ext cx="3180506" cy="2155637"/>
          </a:xfrm>
          <a:prstGeom prst="rect">
            <a:avLst/>
          </a:prstGeom>
        </p:spPr>
      </p:pic>
      <p:sp>
        <p:nvSpPr>
          <p:cNvPr id="14" name="Google Shape;318;p23">
            <a:extLst>
              <a:ext uri="{FF2B5EF4-FFF2-40B4-BE49-F238E27FC236}">
                <a16:creationId xmlns:a16="http://schemas.microsoft.com/office/drawing/2014/main" id="{A0E18F1E-ECAF-984C-BFCA-A3009F596007}"/>
              </a:ext>
            </a:extLst>
          </p:cNvPr>
          <p:cNvSpPr txBox="1"/>
          <p:nvPr/>
        </p:nvSpPr>
        <p:spPr>
          <a:xfrm>
            <a:off x="2001186" y="101988"/>
            <a:ext cx="714281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USGS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ScienceBase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Trusted Digital Repository</a:t>
            </a:r>
          </a:p>
          <a:p>
            <a:pPr algn="ctr">
              <a:buClr>
                <a:schemeClr val="dk1"/>
              </a:buClr>
              <a:buSzPts val="3600"/>
            </a:pPr>
            <a:r>
              <a:rPr lang="en-US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of 3 applications</a:t>
            </a:r>
            <a:endParaRPr lang="en-US" sz="1100" i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 txBox="1">
            <a:spLocks noGrp="1"/>
          </p:cNvSpPr>
          <p:nvPr>
            <p:ph type="title"/>
          </p:nvPr>
        </p:nvSpPr>
        <p:spPr>
          <a:xfrm>
            <a:off x="2016519" y="252332"/>
            <a:ext cx="718951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800"/>
            </a:pPr>
            <a:r>
              <a:rPr lang="en-US" sz="2800" dirty="0"/>
              <a:t>USGS Publications Warehouse</a:t>
            </a:r>
            <a:br>
              <a:rPr lang="en-US" sz="2800" dirty="0"/>
            </a:br>
            <a:r>
              <a:rPr lang="en-US" sz="1200" i="1" dirty="0"/>
              <a:t>3 of 3 applications</a:t>
            </a:r>
            <a:br>
              <a:rPr lang="en-US" i="1" dirty="0"/>
            </a:br>
            <a:endParaRPr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AF10FA-DDE2-824B-91EF-2EA31075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6" y="1028147"/>
            <a:ext cx="4605045" cy="3933664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890AEA-7976-0C45-972C-831E1F16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984" y="1079034"/>
            <a:ext cx="2424137" cy="3130684"/>
          </a:xfrm>
          <a:prstGeom prst="rect">
            <a:avLst/>
          </a:prstGeom>
        </p:spPr>
      </p:pic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DCA3953B-FB1F-F446-A5AA-B7888A33E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6433">
            <a:off x="6626469" y="1891937"/>
            <a:ext cx="2279664" cy="296271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21AA7A-CA6A-8448-85C1-AF8AF78AF54C}"/>
              </a:ext>
            </a:extLst>
          </p:cNvPr>
          <p:cNvCxnSpPr>
            <a:cxnSpLocks/>
          </p:cNvCxnSpPr>
          <p:nvPr/>
        </p:nvCxnSpPr>
        <p:spPr>
          <a:xfrm flipH="1" flipV="1">
            <a:off x="2106592" y="2268638"/>
            <a:ext cx="2050133" cy="303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34303-3EEA-7F47-BC02-7EF81A91B7F8}"/>
              </a:ext>
            </a:extLst>
          </p:cNvPr>
          <p:cNvCxnSpPr>
            <a:cxnSpLocks/>
          </p:cNvCxnSpPr>
          <p:nvPr/>
        </p:nvCxnSpPr>
        <p:spPr>
          <a:xfrm flipH="1">
            <a:off x="2016519" y="2571750"/>
            <a:ext cx="2140206" cy="29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4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1209125" y="144064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Linking data to publications: 3 systems</a:t>
            </a:r>
            <a:endParaRPr sz="3200" dirty="0"/>
          </a:p>
        </p:txBody>
      </p:sp>
      <p:pic>
        <p:nvPicPr>
          <p:cNvPr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354"/>
            <a:ext cx="8839200" cy="170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85" y="693575"/>
            <a:ext cx="3993941" cy="4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8616" y="631650"/>
            <a:ext cx="3660085" cy="452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800" y="1001464"/>
            <a:ext cx="7943177" cy="3784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45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850" y="126475"/>
            <a:ext cx="6859876" cy="497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5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70289" y="1065965"/>
            <a:ext cx="4263751" cy="32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7 Mission Areas</a:t>
            </a:r>
            <a:endParaRPr dirty="0"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/>
              <a:t>Core Science Systems</a:t>
            </a:r>
            <a:endParaRPr dirty="0"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/>
              <a:t>Ecosystems</a:t>
            </a:r>
            <a:endParaRPr dirty="0"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/>
              <a:t>Energy and Minerals</a:t>
            </a:r>
            <a:endParaRPr dirty="0"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/>
              <a:t>Environmental Health</a:t>
            </a:r>
            <a:endParaRPr dirty="0"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/>
              <a:t>Land Resources</a:t>
            </a:r>
            <a:endParaRPr dirty="0"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/>
              <a:t>Natural Hazards</a:t>
            </a:r>
            <a:endParaRPr dirty="0"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dirty="0"/>
              <a:t>Water 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40005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dirty="0"/>
              <a:t>7 Regions</a:t>
            </a:r>
            <a:endParaRPr dirty="0"/>
          </a:p>
          <a:p>
            <a:pPr marL="40005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Over 90 Science Centers + Research Stations (totaling over 400 facilities)</a:t>
            </a:r>
            <a:endParaRPr dirty="0"/>
          </a:p>
          <a:p>
            <a:pPr marL="40005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Science Support Offices</a:t>
            </a:r>
            <a:endParaRPr dirty="0"/>
          </a:p>
          <a:p>
            <a:pPr marL="51435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32" name="Google Shape;32;p5"/>
          <p:cNvSpPr txBox="1"/>
          <p:nvPr/>
        </p:nvSpPr>
        <p:spPr>
          <a:xfrm>
            <a:off x="2086886" y="201912"/>
            <a:ext cx="7058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 Geological Survey: Organization </a:t>
            </a:r>
            <a:endParaRPr dirty="0"/>
          </a:p>
        </p:txBody>
      </p:sp>
      <p:pic>
        <p:nvPicPr>
          <p:cNvPr id="33" name="Google Shape;33;p5" descr="A screenshot of a social media post  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7034" y="1235458"/>
            <a:ext cx="2490363" cy="267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8856" y="3436844"/>
            <a:ext cx="805748" cy="10740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5" name="Google Shape;35;p5" descr="P1040303.JPG"/>
          <p:cNvPicPr preferRelativeResize="0"/>
          <p:nvPr/>
        </p:nvPicPr>
        <p:blipFill rotWithShape="1">
          <a:blip r:embed="rId5">
            <a:alphaModFix/>
          </a:blip>
          <a:srcRect l="5496" r="5495"/>
          <a:stretch/>
        </p:blipFill>
        <p:spPr>
          <a:xfrm>
            <a:off x="7268706" y="1233019"/>
            <a:ext cx="1388723" cy="116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6">
            <a:alphaModFix/>
          </a:blip>
          <a:srcRect l="8590" t="3020" r="10702"/>
          <a:stretch/>
        </p:blipFill>
        <p:spPr>
          <a:xfrm rot="-19721">
            <a:off x="6182598" y="3752849"/>
            <a:ext cx="1199404" cy="894201"/>
          </a:xfrm>
          <a:prstGeom prst="roundRect">
            <a:avLst>
              <a:gd name="adj" fmla="val 1242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94959" y="3973868"/>
            <a:ext cx="1124165" cy="94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 descr="Check plots.tif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24365" y="2472067"/>
            <a:ext cx="1204514" cy="809770"/>
          </a:xfrm>
          <a:prstGeom prst="rect">
            <a:avLst/>
          </a:prstGeom>
          <a:noFill/>
          <a:ln w="9525" cap="flat" cmpd="sng">
            <a:solidFill>
              <a:schemeClr val="lt1">
                <a:alpha val="9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9" name="Google Shape;39;p5" descr="http://pubs.usgs.gov/fs/FS-048-99/images/VA_fig05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11211" y="1231860"/>
            <a:ext cx="1204514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 descr="http://www.usgs.gov/blogs/library/files/2011/05/McKelvey_Library640x480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6179" y="1937539"/>
            <a:ext cx="889545" cy="634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5;p45">
            <a:extLst>
              <a:ext uri="{FF2B5EF4-FFF2-40B4-BE49-F238E27FC236}">
                <a16:creationId xmlns:a16="http://schemas.microsoft.com/office/drawing/2014/main" id="{BA5D27F4-2016-334A-A395-EA059F253815}"/>
              </a:ext>
            </a:extLst>
          </p:cNvPr>
          <p:cNvSpPr txBox="1">
            <a:spLocks/>
          </p:cNvSpPr>
          <p:nvPr/>
        </p:nvSpPr>
        <p:spPr>
          <a:xfrm>
            <a:off x="1771781" y="285506"/>
            <a:ext cx="687298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dirty="0"/>
              <a:t>Next Steps </a:t>
            </a:r>
            <a:endParaRPr lang="en-US" dirty="0"/>
          </a:p>
        </p:txBody>
      </p:sp>
      <p:sp>
        <p:nvSpPr>
          <p:cNvPr id="3" name="Google Shape;599;p45">
            <a:extLst>
              <a:ext uri="{FF2B5EF4-FFF2-40B4-BE49-F238E27FC236}">
                <a16:creationId xmlns:a16="http://schemas.microsoft.com/office/drawing/2014/main" id="{BB051F50-477E-9549-9427-B9EC363B505D}"/>
              </a:ext>
            </a:extLst>
          </p:cNvPr>
          <p:cNvSpPr txBox="1"/>
          <p:nvPr/>
        </p:nvSpPr>
        <p:spPr>
          <a:xfrm>
            <a:off x="277792" y="1498827"/>
            <a:ext cx="5920451" cy="300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Gathering and reporting citation metrics from DOIs to better inform scientists of research impacts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Establish USGS as a DataCite consortium member for bureaus in Department of the Interior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Increase data citation rates in USGS authored publications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Continue to 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mplement FAIR: ensure data is findable, accessible, interoperable, and reusable for future research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D3D04-6ACC-4F45-A26C-3C96723F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34" y="1940798"/>
            <a:ext cx="1242413" cy="1224664"/>
          </a:xfrm>
          <a:prstGeom prst="rect">
            <a:avLst/>
          </a:prstGeom>
        </p:spPr>
      </p:pic>
      <p:pic>
        <p:nvPicPr>
          <p:cNvPr id="6" name="Picture 5" descr="P5180003.JPG">
            <a:extLst>
              <a:ext uri="{FF2B5EF4-FFF2-40B4-BE49-F238E27FC236}">
                <a16:creationId xmlns:a16="http://schemas.microsoft.com/office/drawing/2014/main" id="{A3DEA89E-883F-D54A-AF1A-1B8A8AC2A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92" y="3971543"/>
            <a:ext cx="1550755" cy="10620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984CBD5-DBC3-C34F-ABFF-7394A745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91" y="2571750"/>
            <a:ext cx="1535035" cy="131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26;p4">
            <a:extLst>
              <a:ext uri="{FF2B5EF4-FFF2-40B4-BE49-F238E27FC236}">
                <a16:creationId xmlns:a16="http://schemas.microsoft.com/office/drawing/2014/main" id="{6E022E09-D3E4-BF4A-8FF5-527CAE2586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5134" y="1134717"/>
            <a:ext cx="1651113" cy="1260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676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"/>
          <p:cNvSpPr txBox="1"/>
          <p:nvPr/>
        </p:nvSpPr>
        <p:spPr>
          <a:xfrm>
            <a:off x="393700" y="719937"/>
            <a:ext cx="8356600" cy="37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90475" bIns="50800" anchor="t" anchorCtr="0">
            <a:noAutofit/>
          </a:bodyPr>
          <a:lstStyle/>
          <a:p>
            <a:pPr marL="3968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39688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688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Thank you! </a:t>
            </a:r>
            <a:endParaRPr/>
          </a:p>
          <a:p>
            <a:pPr marL="39688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9688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 Comments? </a:t>
            </a:r>
            <a:endParaRPr/>
          </a:p>
          <a:p>
            <a:pPr marL="39688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688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2226" y="2852179"/>
            <a:ext cx="2648074" cy="157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6587" y="674968"/>
            <a:ext cx="2646494" cy="18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215" y="1692535"/>
            <a:ext cx="2362200" cy="18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044FCFC-4D21-2145-8981-6E5ADF9FDF5F}"/>
              </a:ext>
            </a:extLst>
          </p:cNvPr>
          <p:cNvSpPr txBox="1">
            <a:spLocks/>
          </p:cNvSpPr>
          <p:nvPr/>
        </p:nvSpPr>
        <p:spPr>
          <a:xfrm>
            <a:off x="2074815" y="182323"/>
            <a:ext cx="6951469" cy="8572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USGS Science Data: 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varied types, sizes, formats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3598EA-E47A-D349-86B0-488A868BF5D2}"/>
              </a:ext>
            </a:extLst>
          </p:cNvPr>
          <p:cNvSpPr txBox="1">
            <a:spLocks/>
          </p:cNvSpPr>
          <p:nvPr/>
        </p:nvSpPr>
        <p:spPr>
          <a:xfrm>
            <a:off x="250792" y="1387430"/>
            <a:ext cx="4139539" cy="30461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Multiple disciplines of Earth and biological sciences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Distributed environment in many Science Centers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Labs, field collection, instrument collection, mapping, remote sensing,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Many data formats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Wide variety of data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Data integration needs</a:t>
            </a:r>
          </a:p>
          <a:p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D634AE-D0FA-184A-BA29-EF07C73D0AA1}"/>
              </a:ext>
            </a:extLst>
          </p:cNvPr>
          <p:cNvGrpSpPr/>
          <p:nvPr/>
        </p:nvGrpSpPr>
        <p:grpSpPr>
          <a:xfrm>
            <a:off x="4572000" y="1260715"/>
            <a:ext cx="2612753" cy="1912744"/>
            <a:chOff x="3762531" y="2998754"/>
            <a:chExt cx="2888767" cy="2036782"/>
          </a:xfrm>
        </p:grpSpPr>
        <p:pic>
          <p:nvPicPr>
            <p:cNvPr id="6" name="Picture 5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4B1985CF-ACB4-BD4D-9C2E-958490B48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9987" y="2998754"/>
              <a:ext cx="2800089" cy="16366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47EEF7-5FB0-FC43-B2CE-326911424CFD}"/>
                </a:ext>
              </a:extLst>
            </p:cNvPr>
            <p:cNvSpPr txBox="1"/>
            <p:nvPr/>
          </p:nvSpPr>
          <p:spPr>
            <a:xfrm>
              <a:off x="3762531" y="4635426"/>
              <a:ext cx="2888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Hansen Creek, Alaska showing locations of eDNA sampling sites and visual count survey reaches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38D08C-C519-864D-9DE2-E44CFA6A01FA}"/>
              </a:ext>
            </a:extLst>
          </p:cNvPr>
          <p:cNvGrpSpPr/>
          <p:nvPr/>
        </p:nvGrpSpPr>
        <p:grpSpPr>
          <a:xfrm rot="435581">
            <a:off x="6989546" y="2538791"/>
            <a:ext cx="1783250" cy="2018878"/>
            <a:chOff x="6731519" y="1017269"/>
            <a:chExt cx="2147538" cy="24678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090F70-E497-E548-BF5E-EB239BC72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0" t="16285" r="13347" b="2345"/>
            <a:stretch/>
          </p:blipFill>
          <p:spPr bwMode="auto">
            <a:xfrm>
              <a:off x="6731520" y="1017269"/>
              <a:ext cx="2147537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740D5-60D5-B046-BC8D-F460E33A7700}"/>
                </a:ext>
              </a:extLst>
            </p:cNvPr>
            <p:cNvSpPr txBox="1"/>
            <p:nvPr/>
          </p:nvSpPr>
          <p:spPr>
            <a:xfrm>
              <a:off x="6731519" y="3017519"/>
              <a:ext cx="2147537" cy="467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Modeling wave heights due to surface winds in Hurricane Sandy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7FD08D-5E54-834A-AEF7-A5FAF9F9F0EE}"/>
              </a:ext>
            </a:extLst>
          </p:cNvPr>
          <p:cNvGrpSpPr/>
          <p:nvPr/>
        </p:nvGrpSpPr>
        <p:grpSpPr>
          <a:xfrm>
            <a:off x="4267938" y="3387034"/>
            <a:ext cx="1718017" cy="1498759"/>
            <a:chOff x="6797584" y="2255895"/>
            <a:chExt cx="2267850" cy="1989501"/>
          </a:xfrm>
        </p:grpSpPr>
        <p:pic>
          <p:nvPicPr>
            <p:cNvPr id="12" name="Picture 11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ACE5A3A7-F1E4-FF4B-8EE1-3B3CF391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7584" y="2255895"/>
              <a:ext cx="2267850" cy="17475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7A3840-09E1-0E47-ABEB-F811FBE7CFE9}"/>
                </a:ext>
              </a:extLst>
            </p:cNvPr>
            <p:cNvSpPr txBox="1"/>
            <p:nvPr/>
          </p:nvSpPr>
          <p:spPr>
            <a:xfrm>
              <a:off x="6905151" y="3999175"/>
              <a:ext cx="20527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Large River monitoring &amp; mapping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46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 descr="Screen Shot 2016-04-27 at 4.07.01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6315" y="2226171"/>
            <a:ext cx="1295686" cy="72660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2198711" y="89512"/>
            <a:ext cx="6583437" cy="85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dirty="0"/>
              <a:t>SAS Science Data Management Branch </a:t>
            </a:r>
            <a:br>
              <a:rPr lang="en-US" sz="1600" b="1" dirty="0"/>
            </a:br>
            <a:r>
              <a:rPr lang="en-US" sz="1600" dirty="0"/>
              <a:t>providing tools, best practices, and education for data management</a:t>
            </a:r>
            <a:endParaRPr dirty="0"/>
          </a:p>
        </p:txBody>
      </p:sp>
      <p:sp>
        <p:nvSpPr>
          <p:cNvPr id="48" name="Google Shape;48;p6"/>
          <p:cNvSpPr txBox="1"/>
          <p:nvPr/>
        </p:nvSpPr>
        <p:spPr>
          <a:xfrm>
            <a:off x="5166870" y="784540"/>
            <a:ext cx="21919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Science Data Tools</a:t>
            </a:r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-362670" y="1445547"/>
            <a:ext cx="4100564" cy="1628825"/>
            <a:chOff x="2247071" y="2378102"/>
            <a:chExt cx="4100564" cy="2171767"/>
          </a:xfrm>
        </p:grpSpPr>
        <p:pic>
          <p:nvPicPr>
            <p:cNvPr id="50" name="Google Shape;50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22053" y="2830791"/>
              <a:ext cx="2174257" cy="1693210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sp>
          <p:nvSpPr>
            <p:cNvPr id="51" name="Google Shape;51;p6"/>
            <p:cNvSpPr txBox="1"/>
            <p:nvPr/>
          </p:nvSpPr>
          <p:spPr>
            <a:xfrm>
              <a:off x="2247071" y="2378102"/>
              <a:ext cx="3520157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Education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"/>
            <p:cNvSpPr txBox="1"/>
            <p:nvPr/>
          </p:nvSpPr>
          <p:spPr>
            <a:xfrm>
              <a:off x="2994707" y="3965093"/>
              <a:ext cx="3352928" cy="584776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USGS Data Management Website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usgs.gov/datamanagement</a:t>
              </a:r>
              <a:endParaRPr/>
            </a:p>
          </p:txBody>
        </p:sp>
      </p:grpSp>
      <p:grpSp>
        <p:nvGrpSpPr>
          <p:cNvPr id="53" name="Google Shape;53;p6"/>
          <p:cNvGrpSpPr/>
          <p:nvPr/>
        </p:nvGrpSpPr>
        <p:grpSpPr>
          <a:xfrm>
            <a:off x="127229" y="3391773"/>
            <a:ext cx="3374697" cy="957103"/>
            <a:chOff x="101693" y="2561071"/>
            <a:chExt cx="3743387" cy="1436294"/>
          </a:xfrm>
        </p:grpSpPr>
        <p:pic>
          <p:nvPicPr>
            <p:cNvPr id="54" name="Google Shape;54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8372" y="2561071"/>
              <a:ext cx="2056681" cy="1266023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sp>
          <p:nvSpPr>
            <p:cNvPr id="55" name="Google Shape;55;p6"/>
            <p:cNvSpPr txBox="1"/>
            <p:nvPr/>
          </p:nvSpPr>
          <p:spPr>
            <a:xfrm>
              <a:off x="2134772" y="2604172"/>
              <a:ext cx="1710308" cy="600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Partnerships</a:t>
              </a:r>
              <a:endParaRPr/>
            </a:p>
          </p:txBody>
        </p:sp>
        <p:sp>
          <p:nvSpPr>
            <p:cNvPr id="56" name="Google Shape;56;p6"/>
            <p:cNvSpPr txBox="1"/>
            <p:nvPr/>
          </p:nvSpPr>
          <p:spPr>
            <a:xfrm>
              <a:off x="101693" y="3512402"/>
              <a:ext cx="2073360" cy="484963"/>
            </a:xfrm>
            <a:prstGeom prst="rect">
              <a:avLst/>
            </a:prstGeom>
            <a:solidFill>
              <a:srgbClr val="FFFFFF">
                <a:alpha val="7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Community for Data Integration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usgs.gov/cdi</a:t>
              </a:r>
              <a:endParaRPr/>
            </a:p>
          </p:txBody>
        </p:sp>
      </p:grpSp>
      <p:pic>
        <p:nvPicPr>
          <p:cNvPr id="57" name="Google Shape;57;p6" descr="https://www.dataone.org/sites/all/images/DataONE_LOGO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3996" y="4441908"/>
            <a:ext cx="1626690" cy="289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6"/>
          <p:cNvGrpSpPr/>
          <p:nvPr/>
        </p:nvGrpSpPr>
        <p:grpSpPr>
          <a:xfrm>
            <a:off x="3629696" y="1144569"/>
            <a:ext cx="5240760" cy="3228167"/>
            <a:chOff x="3607217" y="2375591"/>
            <a:chExt cx="5240760" cy="4304222"/>
          </a:xfrm>
        </p:grpSpPr>
        <p:cxnSp>
          <p:nvCxnSpPr>
            <p:cNvPr id="59" name="Google Shape;59;p6"/>
            <p:cNvCxnSpPr/>
            <p:nvPr/>
          </p:nvCxnSpPr>
          <p:spPr>
            <a:xfrm flipH="1">
              <a:off x="6484199" y="2530007"/>
              <a:ext cx="1704285" cy="797315"/>
            </a:xfrm>
            <a:prstGeom prst="straightConnector1">
              <a:avLst/>
            </a:prstGeom>
            <a:noFill/>
            <a:ln w="9525" cap="flat" cmpd="sng">
              <a:solidFill>
                <a:srgbClr val="E36C0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6"/>
            <p:cNvCxnSpPr/>
            <p:nvPr/>
          </p:nvCxnSpPr>
          <p:spPr>
            <a:xfrm flipH="1">
              <a:off x="6955670" y="2530007"/>
              <a:ext cx="1232814" cy="1586300"/>
            </a:xfrm>
            <a:prstGeom prst="straightConnector1">
              <a:avLst/>
            </a:prstGeom>
            <a:noFill/>
            <a:ln w="9525" cap="flat" cmpd="sng">
              <a:solidFill>
                <a:srgbClr val="76923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6"/>
            <p:cNvCxnSpPr/>
            <p:nvPr/>
          </p:nvCxnSpPr>
          <p:spPr>
            <a:xfrm flipH="1">
              <a:off x="7552283" y="2530007"/>
              <a:ext cx="636201" cy="2444704"/>
            </a:xfrm>
            <a:prstGeom prst="straightConnector1">
              <a:avLst/>
            </a:prstGeom>
            <a:noFill/>
            <a:ln w="9525" cap="flat" cmpd="sng">
              <a:solidFill>
                <a:srgbClr val="31859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6"/>
            <p:cNvCxnSpPr/>
            <p:nvPr/>
          </p:nvCxnSpPr>
          <p:spPr>
            <a:xfrm flipH="1">
              <a:off x="8162160" y="2530007"/>
              <a:ext cx="260516" cy="3268023"/>
            </a:xfrm>
            <a:prstGeom prst="straightConnector1">
              <a:avLst/>
            </a:prstGeom>
            <a:noFill/>
            <a:ln w="9525" cap="flat" cmpd="sng">
              <a:solidFill>
                <a:srgbClr val="5F497A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3" name="Google Shape;63;p6"/>
            <p:cNvGrpSpPr/>
            <p:nvPr/>
          </p:nvGrpSpPr>
          <p:grpSpPr>
            <a:xfrm>
              <a:off x="3607217" y="2375591"/>
              <a:ext cx="5240760" cy="4304222"/>
              <a:chOff x="3871341" y="2500411"/>
              <a:chExt cx="5240760" cy="4304222"/>
            </a:xfrm>
          </p:grpSpPr>
          <p:cxnSp>
            <p:nvCxnSpPr>
              <p:cNvPr id="64" name="Google Shape;64;p6"/>
              <p:cNvCxnSpPr/>
              <p:nvPr/>
            </p:nvCxnSpPr>
            <p:spPr>
              <a:xfrm flipH="1">
                <a:off x="6158259" y="2920251"/>
                <a:ext cx="2250344" cy="1055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73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65" name="Google Shape;65;p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502725" y="2546019"/>
                <a:ext cx="1311068" cy="959497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  <p:sp>
            <p:nvSpPr>
              <p:cNvPr id="66" name="Google Shape;66;p6"/>
              <p:cNvSpPr txBox="1"/>
              <p:nvPr/>
            </p:nvSpPr>
            <p:spPr>
              <a:xfrm>
                <a:off x="3871341" y="2916014"/>
                <a:ext cx="3108960" cy="738664"/>
              </a:xfrm>
              <a:prstGeom prst="rect">
                <a:avLst/>
              </a:prstGeom>
              <a:solidFill>
                <a:srgbClr val="953734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274300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ScienceBase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sciencebase.gov</a:t>
                </a:r>
                <a:endParaRPr/>
              </a:p>
            </p:txBody>
          </p:sp>
          <p:pic>
            <p:nvPicPr>
              <p:cNvPr id="67" name="Google Shape;67;p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072965" y="3277102"/>
                <a:ext cx="1350717" cy="1022017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  <p:sp>
            <p:nvSpPr>
              <p:cNvPr id="68" name="Google Shape;68;p6"/>
              <p:cNvSpPr txBox="1"/>
              <p:nvPr/>
            </p:nvSpPr>
            <p:spPr>
              <a:xfrm>
                <a:off x="4201633" y="3700632"/>
                <a:ext cx="3328416" cy="738664"/>
              </a:xfrm>
              <a:prstGeom prst="rect">
                <a:avLst/>
              </a:prstGeom>
              <a:solidFill>
                <a:srgbClr val="E36C09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128000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DOI Creation Tool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www1.usgs.gov/csas/doi</a:t>
                </a:r>
                <a:endParaRPr/>
              </a:p>
            </p:txBody>
          </p:sp>
          <p:pic>
            <p:nvPicPr>
              <p:cNvPr id="69" name="Google Shape;69;p6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584787" y="4119844"/>
                <a:ext cx="1270014" cy="957035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  <p:sp>
            <p:nvSpPr>
              <p:cNvPr id="70" name="Google Shape;70;p6"/>
              <p:cNvSpPr txBox="1"/>
              <p:nvPr/>
            </p:nvSpPr>
            <p:spPr>
              <a:xfrm>
                <a:off x="4626934" y="4471378"/>
                <a:ext cx="3320901" cy="738664"/>
              </a:xfrm>
              <a:prstGeom prst="rect">
                <a:avLst/>
              </a:prstGeom>
              <a:solidFill>
                <a:srgbClr val="76923C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219450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Online Metadata Editor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www1.usgs.gov/csas/ome</a:t>
                </a:r>
                <a:endParaRPr/>
              </a:p>
            </p:txBody>
          </p:sp>
          <p:pic>
            <p:nvPicPr>
              <p:cNvPr id="71" name="Google Shape;71;p6"/>
              <p:cNvPicPr preferRelativeResize="0"/>
              <p:nvPr/>
            </p:nvPicPr>
            <p:blipFill rotWithShape="1">
              <a:blip r:embed="rId10">
                <a:alphaModFix/>
              </a:blip>
              <a:srcRect b="8686"/>
              <a:stretch/>
            </p:blipFill>
            <p:spPr>
              <a:xfrm>
                <a:off x="7162800" y="4894487"/>
                <a:ext cx="1281165" cy="960120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72" name="Google Shape;72;p6"/>
              <p:cNvSpPr/>
              <p:nvPr/>
            </p:nvSpPr>
            <p:spPr>
              <a:xfrm>
                <a:off x="7696200" y="2500411"/>
                <a:ext cx="1327593" cy="980768"/>
              </a:xfrm>
              <a:prstGeom prst="rect">
                <a:avLst/>
              </a:prstGeom>
              <a:solidFill>
                <a:srgbClr val="4F81BD"/>
              </a:solidFill>
              <a:ln w="25400" cap="flat" cmpd="sng">
                <a:solidFill>
                  <a:srgbClr val="395E8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6"/>
              <p:cNvSpPr txBox="1"/>
              <p:nvPr/>
            </p:nvSpPr>
            <p:spPr>
              <a:xfrm>
                <a:off x="5050467" y="5260237"/>
                <a:ext cx="3505200" cy="738664"/>
              </a:xfrm>
              <a:prstGeom prst="rect">
                <a:avLst/>
              </a:prstGeom>
              <a:solidFill>
                <a:srgbClr val="31859B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228600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Metadata Wizard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sciencebase.gov/metadatawizard</a:t>
                </a:r>
                <a:endParaRPr/>
              </a:p>
            </p:txBody>
          </p:sp>
          <p:pic>
            <p:nvPicPr>
              <p:cNvPr id="74" name="Google Shape;74;p6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7712568" y="5660066"/>
                <a:ext cx="1313766" cy="99159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  <p:sp>
            <p:nvSpPr>
              <p:cNvPr id="75" name="Google Shape;75;p6"/>
              <p:cNvSpPr txBox="1"/>
              <p:nvPr/>
            </p:nvSpPr>
            <p:spPr>
              <a:xfrm>
                <a:off x="5492092" y="6065969"/>
                <a:ext cx="3620009" cy="738664"/>
              </a:xfrm>
              <a:prstGeom prst="rect">
                <a:avLst/>
              </a:prstGeom>
              <a:solidFill>
                <a:srgbClr val="5F497A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18287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Science Data Catalog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data.usgs.gov</a:t>
                </a:r>
                <a:endParaRPr/>
              </a:p>
            </p:txBody>
          </p:sp>
        </p:grpSp>
        <p:pic>
          <p:nvPicPr>
            <p:cNvPr id="76" name="Google Shape;76;p6" descr="Screen Shot 2016-04-25 at 9.37.40 AM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468325" y="2439660"/>
              <a:ext cx="1261359" cy="863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6"/>
            <p:cNvSpPr txBox="1"/>
            <p:nvPr/>
          </p:nvSpPr>
          <p:spPr>
            <a:xfrm>
              <a:off x="7420132" y="3346183"/>
              <a:ext cx="1350718" cy="800219"/>
            </a:xfrm>
            <a:prstGeom prst="rect">
              <a:avLst/>
            </a:prstGeom>
            <a:solidFill>
              <a:srgbClr val="B7CCE4">
                <a:alpha val="49803"/>
              </a:srgbClr>
            </a:solidFill>
            <a:ln>
              <a:noFill/>
            </a:ln>
          </p:spPr>
          <p:txBody>
            <a:bodyPr spcFirstLastPara="1" wrap="square" lIns="274300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 Release Workbench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https://data.usgs.gov/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datarelease/</a:t>
              </a:r>
              <a:endParaRPr/>
            </a:p>
          </p:txBody>
        </p:sp>
      </p:grpSp>
      <p:pic>
        <p:nvPicPr>
          <p:cNvPr id="78" name="Google Shape;78;p6" descr="Screen Shot 2016-04-27 at 3.57.38 PM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33996" y="3802117"/>
            <a:ext cx="1259053" cy="5533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 txBox="1"/>
          <p:nvPr/>
        </p:nvSpPr>
        <p:spPr>
          <a:xfrm>
            <a:off x="298966" y="922821"/>
            <a:ext cx="35201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Policies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grpSp>
        <p:nvGrpSpPr>
          <p:cNvPr id="80" name="Google Shape;80;p6"/>
          <p:cNvGrpSpPr/>
          <p:nvPr/>
        </p:nvGrpSpPr>
        <p:grpSpPr>
          <a:xfrm>
            <a:off x="1183614" y="1073220"/>
            <a:ext cx="2238197" cy="555962"/>
            <a:chOff x="956056" y="1717905"/>
            <a:chExt cx="2238197" cy="741283"/>
          </a:xfrm>
        </p:grpSpPr>
        <p:pic>
          <p:nvPicPr>
            <p:cNvPr id="81" name="Google Shape;81;p6" descr="IM Preservation.tiff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956056" y="1717905"/>
              <a:ext cx="875431" cy="32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6" descr="IM Data Release.tiff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285453" y="1845155"/>
              <a:ext cx="1019628" cy="362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6" descr="IM Foundation.tiff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831487" y="1966442"/>
              <a:ext cx="871328" cy="336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6" descr="USGS IM Metadata.tiff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305080" y="2091932"/>
              <a:ext cx="889173" cy="3672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5" name="Google Shape;85;p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706190" y="4334168"/>
            <a:ext cx="1392218" cy="715869"/>
          </a:xfrm>
          <a:prstGeom prst="rect">
            <a:avLst/>
          </a:prstGeom>
          <a:noFill/>
          <a:ln w="9525" cap="flat" cmpd="sng">
            <a:solidFill>
              <a:schemeClr val="accent1">
                <a:alpha val="98823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6" name="Google Shape;86;p6"/>
          <p:cNvSpPr txBox="1"/>
          <p:nvPr/>
        </p:nvSpPr>
        <p:spPr>
          <a:xfrm>
            <a:off x="5478399" y="4439343"/>
            <a:ext cx="3620009" cy="553998"/>
          </a:xfrm>
          <a:prstGeom prst="rect">
            <a:avLst/>
          </a:prstGeom>
          <a:solidFill>
            <a:srgbClr val="17365D">
              <a:alpha val="49803"/>
            </a:srgbClr>
          </a:solidFill>
          <a:ln>
            <a:noFill/>
          </a:ln>
        </p:spPr>
        <p:txBody>
          <a:bodyPr spcFirstLastPara="1" wrap="square" lIns="18287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myUSGS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my.usgs.gov/resources</a:t>
            </a:r>
            <a:endParaRPr/>
          </a:p>
        </p:txBody>
      </p:sp>
      <p:pic>
        <p:nvPicPr>
          <p:cNvPr id="87" name="Google Shape;87;p6" descr="Title: Geese_WG_Photo_web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441980" y="3355792"/>
            <a:ext cx="1027308" cy="62669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88" name="Google Shape;88;p6"/>
          <p:cNvSpPr txBox="1"/>
          <p:nvPr/>
        </p:nvSpPr>
        <p:spPr>
          <a:xfrm>
            <a:off x="3148467" y="3890029"/>
            <a:ext cx="1541859" cy="230832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USGS Powell Center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5-18 at 12.48.29 PM.png">
            <a:extLst>
              <a:ext uri="{FF2B5EF4-FFF2-40B4-BE49-F238E27FC236}">
                <a16:creationId xmlns:a16="http://schemas.microsoft.com/office/drawing/2014/main" id="{9FEA3362-2BCC-874D-B1EB-734953226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202" y="1146767"/>
            <a:ext cx="3327595" cy="3504216"/>
          </a:xfrm>
          <a:prstGeom prst="rect">
            <a:avLst/>
          </a:prstGeom>
          <a:ln>
            <a:solidFill>
              <a:schemeClr val="tx1">
                <a:alpha val="98000"/>
              </a:schemeClr>
            </a:solidFill>
          </a:ln>
        </p:spPr>
      </p:pic>
      <p:pic>
        <p:nvPicPr>
          <p:cNvPr id="3" name="Picture 21" descr="Extreme Science 10.jpg">
            <a:extLst>
              <a:ext uri="{FF2B5EF4-FFF2-40B4-BE49-F238E27FC236}">
                <a16:creationId xmlns:a16="http://schemas.microsoft.com/office/drawing/2014/main" id="{0C1F9052-85BB-B344-BD81-F1F19DE35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80" y="1086320"/>
            <a:ext cx="2565400" cy="1924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F3453A9-BB08-C647-A1E0-FD4972C3F3E8}"/>
              </a:ext>
            </a:extLst>
          </p:cNvPr>
          <p:cNvSpPr txBox="1">
            <a:spLocks/>
          </p:cNvSpPr>
          <p:nvPr/>
        </p:nvSpPr>
        <p:spPr bwMode="auto">
          <a:xfrm>
            <a:off x="6508517" y="2898875"/>
            <a:ext cx="2258646" cy="16785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0" tIns="50800" rIns="90488" bIns="50800">
            <a:prstTxWarp prst="textNoShape">
              <a:avLst/>
            </a:prstTxWarp>
          </a:bodyPr>
          <a:lstStyle/>
          <a:p>
            <a:endParaRPr lang="en-US" sz="1200" b="1" dirty="0"/>
          </a:p>
          <a:p>
            <a:r>
              <a:rPr lang="en-US" sz="1200" i="1" dirty="0"/>
              <a:t>“The odds of finding the original data for …papers fell by 17 percent every year after publication.”</a:t>
            </a:r>
          </a:p>
          <a:p>
            <a:endParaRPr lang="en-US" sz="1200" i="1" dirty="0"/>
          </a:p>
          <a:p>
            <a:r>
              <a:rPr lang="en-US" sz="1200" i="1" dirty="0"/>
              <a:t>“The data are thus unavailable for future researchers to check old results or use for entirely new purposes.”</a:t>
            </a:r>
            <a:endParaRPr lang="en-US" sz="1200" b="1" i="1" dirty="0"/>
          </a:p>
          <a:p>
            <a:endParaRPr lang="en-US" sz="1200" dirty="0"/>
          </a:p>
          <a:p>
            <a:endParaRPr lang="en-US" sz="1200" dirty="0"/>
          </a:p>
          <a:p>
            <a:pPr lvl="2"/>
            <a:endParaRPr lang="en-US" sz="1400" dirty="0"/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496888" lvl="1">
              <a:spcBef>
                <a:spcPts val="600"/>
              </a:spcBef>
              <a:spcAft>
                <a:spcPts val="600"/>
              </a:spcAft>
              <a:defRPr/>
            </a:pPr>
            <a:endParaRPr lang="en-US" sz="1600" b="1" kern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  <a:sym typeface="Arial Bold" charset="0"/>
            </a:endParaRPr>
          </a:p>
          <a:p>
            <a:pPr marL="496888" lvl="1">
              <a:spcBef>
                <a:spcPts val="600"/>
              </a:spcBef>
              <a:spcAft>
                <a:spcPts val="600"/>
              </a:spcAft>
              <a:defRPr/>
            </a:pPr>
            <a:endParaRPr lang="en-US" sz="1600" b="1" kern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  <a:sym typeface="Arial Bold" charset="0"/>
            </a:endParaRPr>
          </a:p>
          <a:p>
            <a:pPr marL="39688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  <a:sym typeface="Arial Bold" charset="0"/>
              </a:rPr>
              <a:t> 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1DCEEE-8823-814B-B269-B0185689716E}"/>
              </a:ext>
            </a:extLst>
          </p:cNvPr>
          <p:cNvSpPr txBox="1">
            <a:spLocks/>
          </p:cNvSpPr>
          <p:nvPr/>
        </p:nvSpPr>
        <p:spPr bwMode="auto">
          <a:xfrm>
            <a:off x="2172855" y="317168"/>
            <a:ext cx="6718377" cy="7993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0" tIns="50800" rIns="90488" bIns="50800" anchor="t">
            <a:prstTxWarp prst="textNoShape">
              <a:avLst/>
            </a:prstTxWarp>
          </a:bodyPr>
          <a:lstStyle/>
          <a:p>
            <a:pPr marL="39688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kern="0" dirty="0">
                <a:latin typeface="Calibri" panose="020F0502020204030204" pitchFamily="34" charset="0"/>
                <a:cs typeface="Calibri" panose="020F0502020204030204" pitchFamily="34" charset="0"/>
                <a:sym typeface="Arial Bold" charset="0"/>
              </a:rPr>
              <a:t>The case for DataCite DOIs for science data</a:t>
            </a:r>
          </a:p>
          <a:p>
            <a:pPr marL="39688">
              <a:spcBef>
                <a:spcPts val="600"/>
              </a:spcBef>
              <a:spcAft>
                <a:spcPts val="0"/>
              </a:spcAft>
              <a:defRPr/>
            </a:pPr>
            <a:endParaRPr lang="en-US" sz="2200" b="1" kern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  <a:sym typeface="Arial Bold" charset="0"/>
            </a:endParaRPr>
          </a:p>
          <a:p>
            <a:pPr marL="39688">
              <a:spcBef>
                <a:spcPts val="600"/>
              </a:spcBef>
              <a:spcAft>
                <a:spcPts val="0"/>
              </a:spcAft>
              <a:defRPr/>
            </a:pPr>
            <a:endParaRPr lang="en-US" sz="1400" b="1" kern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  <a:sym typeface="Arial Bold" charset="0"/>
            </a:endParaRPr>
          </a:p>
          <a:p>
            <a:pPr marL="496888" lvl="1">
              <a:spcBef>
                <a:spcPts val="600"/>
              </a:spcBef>
              <a:spcAft>
                <a:spcPts val="600"/>
              </a:spcAft>
              <a:defRPr/>
            </a:pPr>
            <a:endParaRPr lang="en-US" sz="1600" b="1" kern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  <a:sym typeface="Arial Bold" charset="0"/>
            </a:endParaRPr>
          </a:p>
          <a:p>
            <a:pPr marL="496888" lvl="1">
              <a:spcBef>
                <a:spcPts val="600"/>
              </a:spcBef>
              <a:spcAft>
                <a:spcPts val="600"/>
              </a:spcAft>
              <a:defRPr/>
            </a:pPr>
            <a:endParaRPr lang="en-US" sz="1600" b="1" kern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  <a:sym typeface="Arial Bold" charset="0"/>
            </a:endParaRPr>
          </a:p>
          <a:p>
            <a:pPr marL="496888" lvl="1">
              <a:spcBef>
                <a:spcPts val="600"/>
              </a:spcBef>
              <a:spcAft>
                <a:spcPts val="600"/>
              </a:spcAft>
              <a:defRPr/>
            </a:pPr>
            <a:endParaRPr lang="en-US" sz="1600" b="1" kern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  <a:sym typeface="Arial Bold" charset="0"/>
            </a:endParaRPr>
          </a:p>
          <a:p>
            <a:pPr marL="39688"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  <a:sym typeface="Arial Bold" charset="0"/>
              </a:rPr>
              <a:t> 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54F0FFF-F33F-6E41-8373-35392D6CFF23}"/>
              </a:ext>
            </a:extLst>
          </p:cNvPr>
          <p:cNvSpPr txBox="1">
            <a:spLocks/>
          </p:cNvSpPr>
          <p:nvPr/>
        </p:nvSpPr>
        <p:spPr bwMode="auto">
          <a:xfrm>
            <a:off x="266581" y="1215223"/>
            <a:ext cx="2565400" cy="33622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0" tIns="50800" rIns="90488" bIns="50800">
            <a:prstTxWarp prst="textNoShape">
              <a:avLst/>
            </a:prstTxWarp>
          </a:bodyPr>
          <a:lstStyle/>
          <a:p>
            <a:r>
              <a:rPr lang="en-US" sz="1200" b="1" dirty="0"/>
              <a:t>USGS Goals with DataCite DOIs: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Track science impact through DOIs and citation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Citation &amp; Author Credit: Ensure authors receive credit and can track for tenure and promotion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Ensure links persist for USGS data;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Unambiguously identify and distinguish datasets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 DOIs to link data to publications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881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8;p23">
            <a:extLst>
              <a:ext uri="{FF2B5EF4-FFF2-40B4-BE49-F238E27FC236}">
                <a16:creationId xmlns:a16="http://schemas.microsoft.com/office/drawing/2014/main" id="{5B35EC59-28C0-9443-900E-00C4A1F3422F}"/>
              </a:ext>
            </a:extLst>
          </p:cNvPr>
          <p:cNvSpPr txBox="1"/>
          <p:nvPr/>
        </p:nvSpPr>
        <p:spPr>
          <a:xfrm>
            <a:off x="2001186" y="55468"/>
            <a:ext cx="7142814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Federal Government Use of DataCite DOIs</a:t>
            </a:r>
            <a:endParaRPr sz="11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CE52A0-C1B0-4040-B398-43E95779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39" y="593421"/>
            <a:ext cx="3232696" cy="1799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25464-771C-A44C-8927-F3E477D2E701}"/>
              </a:ext>
            </a:extLst>
          </p:cNvPr>
          <p:cNvSpPr txBox="1"/>
          <p:nvPr/>
        </p:nvSpPr>
        <p:spPr>
          <a:xfrm>
            <a:off x="7290696" y="2404109"/>
            <a:ext cx="1757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National Snow and Ice Data Center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250850-DE6A-5C4B-8778-707F1847A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2" y="923484"/>
            <a:ext cx="4932189" cy="3021496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FAB577-5846-DC4A-B96E-D4F66F00C193}"/>
              </a:ext>
            </a:extLst>
          </p:cNvPr>
          <p:cNvSpPr txBox="1"/>
          <p:nvPr/>
        </p:nvSpPr>
        <p:spPr>
          <a:xfrm>
            <a:off x="14208" y="3974659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Department of Agriculture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6C5E9F-1AD5-844D-8951-CC70DCFB1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266" y="2199452"/>
            <a:ext cx="2186867" cy="2859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7F389-A849-164C-984B-1ABB9F691947}"/>
              </a:ext>
            </a:extLst>
          </p:cNvPr>
          <p:cNvSpPr txBox="1"/>
          <p:nvPr/>
        </p:nvSpPr>
        <p:spPr>
          <a:xfrm>
            <a:off x="7290696" y="4329011"/>
            <a:ext cx="1371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 of Energy - ORNL DAAC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6353A9E-A0B3-DC45-9A5D-7BB3A0AFA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121" y="1621847"/>
            <a:ext cx="3858888" cy="3419665"/>
          </a:xfrm>
          <a:prstGeom prst="rect">
            <a:avLst/>
          </a:prstGeom>
          <a:ln>
            <a:solidFill>
              <a:schemeClr val="tx1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083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/>
        </p:nvSpPr>
        <p:spPr>
          <a:xfrm>
            <a:off x="2078490" y="243333"/>
            <a:ext cx="8811584" cy="60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90475" bIns="50800" anchor="t" anchorCtr="0">
            <a:noAutofit/>
          </a:bodyPr>
          <a:lstStyle/>
          <a:p>
            <a:pPr marL="39688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USGS Publishes Public Access Plan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197026" y="2618474"/>
            <a:ext cx="5497200" cy="1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USGS Response, published in 2016:</a:t>
            </a:r>
            <a:endParaRPr/>
          </a:p>
          <a:p>
            <a:pPr marL="45720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Access to Results of Federally Funded Research at the U.S. Geological Survey: Scholarly Publications and Digital Data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id="244" name="Google Shape;244;p19" descr="Screen Shot 2016-04-25 at 9.26.3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6220" y="1123121"/>
            <a:ext cx="2980832" cy="344092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rgbClr val="000000">
                <a:alpha val="33725"/>
              </a:srgbClr>
            </a:outerShdw>
          </a:effectLst>
        </p:spPr>
      </p:pic>
      <p:grpSp>
        <p:nvGrpSpPr>
          <p:cNvPr id="245" name="Google Shape;245;p19"/>
          <p:cNvGrpSpPr/>
          <p:nvPr/>
        </p:nvGrpSpPr>
        <p:grpSpPr>
          <a:xfrm>
            <a:off x="639435" y="1033664"/>
            <a:ext cx="2159661" cy="1477188"/>
            <a:chOff x="0" y="2659902"/>
            <a:chExt cx="2100777" cy="1427254"/>
          </a:xfrm>
        </p:grpSpPr>
        <p:sp>
          <p:nvSpPr>
            <p:cNvPr id="246" name="Google Shape;246;p19"/>
            <p:cNvSpPr/>
            <p:nvPr/>
          </p:nvSpPr>
          <p:spPr>
            <a:xfrm>
              <a:off x="0" y="2659902"/>
              <a:ext cx="2100777" cy="1427254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 txBox="1"/>
            <p:nvPr/>
          </p:nvSpPr>
          <p:spPr>
            <a:xfrm>
              <a:off x="69673" y="2729575"/>
              <a:ext cx="1961431" cy="12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M-13-13 Open Data Policy </a:t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>
            <a:spLocks noGrp="1"/>
          </p:cNvSpPr>
          <p:nvPr>
            <p:ph type="title"/>
          </p:nvPr>
        </p:nvSpPr>
        <p:spPr>
          <a:xfrm>
            <a:off x="1849970" y="232016"/>
            <a:ext cx="7294030" cy="89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FSP Data Management Policies</a:t>
            </a:r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body" idx="1"/>
          </p:nvPr>
        </p:nvSpPr>
        <p:spPr>
          <a:xfrm>
            <a:off x="4572000" y="1968786"/>
            <a:ext cx="3957042" cy="295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Scientific Data Management Foundation  </a:t>
            </a:r>
            <a:r>
              <a:rPr lang="en-US" sz="1500" i="1"/>
              <a:t>(requires DMPs)</a:t>
            </a:r>
            <a:endParaRPr/>
          </a:p>
          <a:p>
            <a:pPr marL="342900" lvl="0" indent="-3429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/>
          </a:p>
          <a:p>
            <a:pPr marL="342900" lvl="0" indent="-3429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Metadata for Scientific Data, Software, and Other Information Products </a:t>
            </a:r>
            <a:endParaRPr/>
          </a:p>
          <a:p>
            <a:pPr marL="342900" lvl="0" indent="-3429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/>
          </a:p>
          <a:p>
            <a:pPr marL="342900" lvl="0" indent="-3429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Review and Approval of Scientific Data for Release </a:t>
            </a:r>
            <a:endParaRPr/>
          </a:p>
          <a:p>
            <a:pPr marL="342900" lvl="0" indent="-3429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/>
          </a:p>
          <a:p>
            <a:pPr marL="342900" lvl="0" indent="-3429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Preservation Requirements for Digital Scientific Data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156" name="Google Shape;156;p12"/>
          <p:cNvSpPr txBox="1"/>
          <p:nvPr/>
        </p:nvSpPr>
        <p:spPr>
          <a:xfrm>
            <a:off x="2654914" y="1155614"/>
            <a:ext cx="6099342" cy="60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25" rIns="67850" bIns="333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new policies for data management &amp; public access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2"/>
          <p:cNvGrpSpPr/>
          <p:nvPr/>
        </p:nvGrpSpPr>
        <p:grpSpPr>
          <a:xfrm>
            <a:off x="1044554" y="2382938"/>
            <a:ext cx="3294505" cy="2670819"/>
            <a:chOff x="304800" y="1524000"/>
            <a:chExt cx="4611703" cy="3504141"/>
          </a:xfrm>
        </p:grpSpPr>
        <p:pic>
          <p:nvPicPr>
            <p:cNvPr id="158" name="Google Shape;158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4800" y="1524000"/>
              <a:ext cx="3606800" cy="1841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9600" y="1981200"/>
              <a:ext cx="3621103" cy="1874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4400" y="2514600"/>
              <a:ext cx="3606800" cy="1873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95400" y="3200400"/>
              <a:ext cx="3621103" cy="18277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2"/>
          <p:cNvGrpSpPr/>
          <p:nvPr/>
        </p:nvGrpSpPr>
        <p:grpSpPr>
          <a:xfrm>
            <a:off x="221258" y="1131721"/>
            <a:ext cx="1619078" cy="1356776"/>
            <a:chOff x="0" y="2659902"/>
            <a:chExt cx="2100777" cy="1676737"/>
          </a:xfrm>
        </p:grpSpPr>
        <p:sp>
          <p:nvSpPr>
            <p:cNvPr id="163" name="Google Shape;163;p12"/>
            <p:cNvSpPr/>
            <p:nvPr/>
          </p:nvSpPr>
          <p:spPr>
            <a:xfrm>
              <a:off x="0" y="2659902"/>
              <a:ext cx="2100777" cy="1427254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2"/>
            <p:cNvSpPr txBox="1"/>
            <p:nvPr/>
          </p:nvSpPr>
          <p:spPr>
            <a:xfrm>
              <a:off x="87524" y="3052096"/>
              <a:ext cx="1961430" cy="1284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FSP - Data Management Policies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2170383" y="166916"/>
            <a:ext cx="62293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USGS Data Management Policies</a:t>
            </a: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body" idx="1"/>
          </p:nvPr>
        </p:nvSpPr>
        <p:spPr>
          <a:xfrm>
            <a:off x="219731" y="1454882"/>
            <a:ext cx="6828020" cy="325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The policies require, for scientific data:</a:t>
            </a:r>
            <a:endParaRPr sz="1800"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dirty="0"/>
              <a:t>A detailed </a:t>
            </a:r>
            <a:r>
              <a:rPr lang="en-US" sz="1600" b="1" dirty="0"/>
              <a:t>data management plan </a:t>
            </a:r>
            <a:r>
              <a:rPr lang="en-US" sz="1600" dirty="0"/>
              <a:t>for all research projects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dirty="0"/>
              <a:t>Data in machine readable, </a:t>
            </a:r>
            <a:r>
              <a:rPr lang="en-US" sz="1600" b="1" dirty="0"/>
              <a:t>open formats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dirty="0"/>
              <a:t>Standard </a:t>
            </a:r>
            <a:r>
              <a:rPr lang="en-US" sz="1600" b="1" dirty="0"/>
              <a:t>metadata</a:t>
            </a:r>
            <a:r>
              <a:rPr lang="en-US" sz="1600" dirty="0"/>
              <a:t> describing the data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dirty="0"/>
              <a:t>A </a:t>
            </a:r>
            <a:r>
              <a:rPr lang="en-US" sz="1600" b="1" dirty="0"/>
              <a:t>digital object identifier </a:t>
            </a:r>
            <a:r>
              <a:rPr lang="en-US" sz="1600" dirty="0"/>
              <a:t>for the data, recorded in the metadata record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b="1" dirty="0"/>
              <a:t>Approvals</a:t>
            </a:r>
            <a:r>
              <a:rPr lang="en-US" sz="1600" dirty="0"/>
              <a:t>: requiring data review, metadata review, and either Center Director or Bureau Approving Officials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dirty="0"/>
              <a:t>Hosted and shared from a reliable, </a:t>
            </a:r>
            <a:r>
              <a:rPr lang="en-US" sz="1600" b="1" dirty="0"/>
              <a:t>repository</a:t>
            </a:r>
            <a:r>
              <a:rPr lang="en-US" sz="1600" dirty="0"/>
              <a:t> location</a:t>
            </a:r>
            <a:endParaRPr dirty="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dirty="0"/>
              <a:t>Metadata </a:t>
            </a:r>
            <a:r>
              <a:rPr lang="en-US" sz="1600" b="1" dirty="0"/>
              <a:t>shared</a:t>
            </a:r>
            <a:r>
              <a:rPr lang="en-US" sz="1600" dirty="0"/>
              <a:t> through the USGS Science Data Catalog</a:t>
            </a:r>
            <a:endParaRPr dirty="0"/>
          </a:p>
        </p:txBody>
      </p:sp>
      <p:grpSp>
        <p:nvGrpSpPr>
          <p:cNvPr id="171" name="Google Shape;171;p13"/>
          <p:cNvGrpSpPr/>
          <p:nvPr/>
        </p:nvGrpSpPr>
        <p:grpSpPr>
          <a:xfrm>
            <a:off x="7067721" y="877432"/>
            <a:ext cx="1619078" cy="1154900"/>
            <a:chOff x="0" y="2659902"/>
            <a:chExt cx="2100777" cy="1427254"/>
          </a:xfrm>
        </p:grpSpPr>
        <p:sp>
          <p:nvSpPr>
            <p:cNvPr id="172" name="Google Shape;172;p13"/>
            <p:cNvSpPr/>
            <p:nvPr/>
          </p:nvSpPr>
          <p:spPr>
            <a:xfrm>
              <a:off x="0" y="2659902"/>
              <a:ext cx="2100777" cy="1427254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 txBox="1"/>
            <p:nvPr/>
          </p:nvSpPr>
          <p:spPr>
            <a:xfrm>
              <a:off x="69673" y="2729575"/>
              <a:ext cx="1961431" cy="1287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3"/>
          <p:cNvSpPr txBox="1"/>
          <p:nvPr/>
        </p:nvSpPr>
        <p:spPr>
          <a:xfrm>
            <a:off x="5436188" y="3944601"/>
            <a:ext cx="1511683" cy="104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75" tIns="53325" rIns="106675" bIns="5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13"/>
          <p:cNvGrpSpPr/>
          <p:nvPr/>
        </p:nvGrpSpPr>
        <p:grpSpPr>
          <a:xfrm>
            <a:off x="7081478" y="2085241"/>
            <a:ext cx="1619078" cy="1356776"/>
            <a:chOff x="0" y="2659902"/>
            <a:chExt cx="2100777" cy="1676737"/>
          </a:xfrm>
        </p:grpSpPr>
        <p:sp>
          <p:nvSpPr>
            <p:cNvPr id="176" name="Google Shape;176;p13"/>
            <p:cNvSpPr/>
            <p:nvPr/>
          </p:nvSpPr>
          <p:spPr>
            <a:xfrm>
              <a:off x="0" y="2659902"/>
              <a:ext cx="2100777" cy="1427254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 txBox="1"/>
            <p:nvPr/>
          </p:nvSpPr>
          <p:spPr>
            <a:xfrm>
              <a:off x="87524" y="3052096"/>
              <a:ext cx="1961430" cy="1284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Review &amp; Approval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13"/>
          <p:cNvGrpSpPr/>
          <p:nvPr/>
        </p:nvGrpSpPr>
        <p:grpSpPr>
          <a:xfrm>
            <a:off x="7121418" y="3293050"/>
            <a:ext cx="1619078" cy="1356776"/>
            <a:chOff x="0" y="2659902"/>
            <a:chExt cx="2100777" cy="1676737"/>
          </a:xfrm>
        </p:grpSpPr>
        <p:sp>
          <p:nvSpPr>
            <p:cNvPr id="179" name="Google Shape;179;p13"/>
            <p:cNvSpPr/>
            <p:nvPr/>
          </p:nvSpPr>
          <p:spPr>
            <a:xfrm>
              <a:off x="0" y="2659902"/>
              <a:ext cx="2100777" cy="1427254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 txBox="1"/>
            <p:nvPr/>
          </p:nvSpPr>
          <p:spPr>
            <a:xfrm>
              <a:off x="87524" y="3052096"/>
              <a:ext cx="1961430" cy="12845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Publish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993</Words>
  <Application>Microsoft Macintosh PowerPoint</Application>
  <PresentationFormat>On-screen Show (16:9)</PresentationFormat>
  <Paragraphs>191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Noto Sans Symbols</vt:lpstr>
      <vt:lpstr>Office Theme</vt:lpstr>
      <vt:lpstr>  USGS and DataCite: Using DOIs to Assess Science Impact   Viv Hutchison US Geological Survey   June, 2019 </vt:lpstr>
      <vt:lpstr>PowerPoint Presentation</vt:lpstr>
      <vt:lpstr>PowerPoint Presentation</vt:lpstr>
      <vt:lpstr>SAS Science Data Management Branch  providing tools, best practices, and education for data management</vt:lpstr>
      <vt:lpstr>PowerPoint Presentation</vt:lpstr>
      <vt:lpstr>PowerPoint Presentation</vt:lpstr>
      <vt:lpstr>PowerPoint Presentation</vt:lpstr>
      <vt:lpstr>FSP Data Management Policies</vt:lpstr>
      <vt:lpstr>USGS Data Management Policies</vt:lpstr>
      <vt:lpstr>Many Repositories, all USGS data </vt:lpstr>
      <vt:lpstr>PowerPoint Presentation</vt:lpstr>
      <vt:lpstr>PowerPoint Presentation</vt:lpstr>
      <vt:lpstr>Dashboard</vt:lpstr>
      <vt:lpstr>Metrics</vt:lpstr>
      <vt:lpstr>PowerPoint Presentation</vt:lpstr>
      <vt:lpstr>USGS ScienceBase Trusted Digital Repository  Note the data, metadata, citation, DataCite digital object identifier…  </vt:lpstr>
      <vt:lpstr>USGS Publications Warehouse 3 of 3 applications </vt:lpstr>
      <vt:lpstr>Linking data to publications: 3 systems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Toward Integrated Science: Policies, FAQs, Tools for Data Management    Viv Hutchison and Keith Kirk US Geological Survey   March, 2019 </dc:title>
  <cp:lastModifiedBy>Hutchison, Vivian B</cp:lastModifiedBy>
  <cp:revision>65</cp:revision>
  <dcterms:modified xsi:type="dcterms:W3CDTF">2019-07-26T15:46:31Z</dcterms:modified>
</cp:coreProperties>
</file>